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er Bold" charset="1" panose="020B0802030000000004"/>
      <p:regular r:id="rId22"/>
    </p:embeddedFont>
    <p:embeddedFont>
      <p:font typeface="Inter" charset="1" panose="020B05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Ara Hamah Alfidaa" charset="1" panose="00000500000000000000"/>
      <p:regular r:id="rId26"/>
    </p:embeddedFont>
    <p:embeddedFont>
      <p:font typeface="Tek Tall Arabic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EAv_hZ2cQ.mp4" Type="http://schemas.openxmlformats.org/officeDocument/2006/relationships/video"/><Relationship Id="rId4" Target="../media/VAEAv_hZ2cQ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in.it/1uupCC6KI" TargetMode="External" Type="http://schemas.openxmlformats.org/officeDocument/2006/relationships/hyperlink"/><Relationship Id="rId11" Target="https://pin.it/1uupCC6KI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VAEAv_hZ2cQ.mp4" Type="http://schemas.openxmlformats.org/officeDocument/2006/relationships/video"/><Relationship Id="rId4" Target="../media/VAEAv_hZ2cQ.mp4" Type="http://schemas.microsoft.com/office/2007/relationships/media"/><Relationship Id="rId5" Target="https://pin.it/1uupCC6KI" TargetMode="External" Type="http://schemas.openxmlformats.org/officeDocument/2006/relationships/hyperlink"/><Relationship Id="rId6" Target="../media/image7.png" Type="http://schemas.openxmlformats.org/officeDocument/2006/relationships/image"/><Relationship Id="rId7" Target="https://pin.it/1uupCC6KI" TargetMode="External" Type="http://schemas.openxmlformats.org/officeDocument/2006/relationships/hyperlink"/><Relationship Id="rId8" Target="../media/image8.png" Type="http://schemas.openxmlformats.org/officeDocument/2006/relationships/image"/><Relationship Id="rId9" Target="https://pin.it/1uupCC6KI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953155" y="2748927"/>
            <a:ext cx="14381689" cy="4789145"/>
            <a:chOff x="0" y="0"/>
            <a:chExt cx="19175586" cy="63855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34430"/>
              <a:ext cx="19175586" cy="2233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50"/>
                </a:lnSpc>
              </a:pPr>
              <a:r>
                <a:rPr lang="en-US" b="true" sz="11500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GREENMIND AI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319025" y="5731477"/>
              <a:ext cx="14537536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</a:rPr>
                <a:t>Sớiiiiiiiiiiiiiii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319025" y="-80010"/>
              <a:ext cx="14537536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Team I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125329"/>
            <a:ext cx="16230600" cy="0"/>
          </a:xfrm>
          <a:prstGeom prst="line">
            <a:avLst/>
          </a:prstGeom>
          <a:ln cap="rnd" w="19050">
            <a:solidFill>
              <a:srgbClr val="3F284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40277" y="1901039"/>
            <a:ext cx="1559794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AI phân tích dấu chân Carbon cá nhân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4373" y="7080547"/>
            <a:ext cx="245940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AI giúp phân tích dấu chân Carbon như nào?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14373" y="5871504"/>
            <a:ext cx="2459408" cy="4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Sử dụng AI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015462" y="4668129"/>
            <a:ext cx="933450" cy="9334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77277" y="4927023"/>
            <a:ext cx="6098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2482" y="7080547"/>
            <a:ext cx="245940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Dấu chân Carbon là gì?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482" y="5871504"/>
            <a:ext cx="245940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Định nghĩa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9546" y="5871504"/>
            <a:ext cx="2459408" cy="4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Ví Dụ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4719" y="7080547"/>
            <a:ext cx="257783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Đề xuất từ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3931" y="5871504"/>
            <a:ext cx="2459408" cy="4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Giảm phát thải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9892" y="7080547"/>
            <a:ext cx="245940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200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Tính nặng, Gamification được phát triển từ AI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99892" y="5871504"/>
            <a:ext cx="2459408" cy="4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Phát triển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77352" y="4668129"/>
            <a:ext cx="933450" cy="9334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539167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772525" y="4668129"/>
            <a:ext cx="933450" cy="93345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934340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26910" y="4668129"/>
            <a:ext cx="933450" cy="93345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388725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562871" y="4668129"/>
            <a:ext cx="933450" cy="933450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5724686" y="4925481"/>
            <a:ext cx="609820" cy="40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EFFFD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480" y="230166"/>
            <a:ext cx="6815740" cy="5842062"/>
          </a:xfrm>
          <a:custGeom>
            <a:avLst/>
            <a:gdLst/>
            <a:ahLst/>
            <a:cxnLst/>
            <a:rect r="r" b="b" t="t" l="l"/>
            <a:pathLst>
              <a:path h="5842062" w="6815740">
                <a:moveTo>
                  <a:pt x="0" y="0"/>
                </a:moveTo>
                <a:lnTo>
                  <a:pt x="6815740" y="0"/>
                </a:lnTo>
                <a:lnTo>
                  <a:pt x="6815740" y="5842062"/>
                </a:lnTo>
                <a:lnTo>
                  <a:pt x="0" y="584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63461" y="1028700"/>
            <a:ext cx="7059521" cy="7146893"/>
            <a:chOff x="0" y="0"/>
            <a:chExt cx="9412695" cy="952919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412695" cy="1355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429821" indent="-714910" lvl="1">
                <a:lnSpc>
                  <a:spcPts val="7947"/>
                </a:lnSpc>
                <a:buAutoNum type="arabicPeriod" startAt="1"/>
              </a:pPr>
              <a:r>
                <a:rPr lang="en-US" b="true" sz="6622">
                  <a:solidFill>
                    <a:srgbClr val="BA35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Định nghĩa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07846"/>
              <a:ext cx="8143293" cy="5793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7249" indent="-333625" lvl="1">
                <a:lnSpc>
                  <a:spcPts val="4326"/>
                </a:lnSpc>
                <a:buFont typeface="Arial"/>
                <a:buChar char="•"/>
              </a:pPr>
              <a:r>
                <a:rPr lang="en-US" sz="309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Dấu chân carbon là tổng lượng khí CO₂ và các khí gây hiệu ứng nhà k</a:t>
              </a:r>
              <a:r>
                <a:rPr lang="en-US" sz="309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ính mà một người, một sản phẩm hoặc một hoạt động tạo ra.</a:t>
              </a:r>
            </a:p>
            <a:p>
              <a:pPr algn="l" marL="667250" indent="-333625" lvl="1">
                <a:lnSpc>
                  <a:spcPts val="4326"/>
                </a:lnSpc>
                <a:buFont typeface="Arial"/>
                <a:buChar char="•"/>
              </a:pPr>
              <a:r>
                <a:rPr lang="en-US" sz="3090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Ví dụ: đi xe máy, ăn thịt bò, sử dụng điện, mua quần áo, đi máy bay…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519941"/>
              <a:ext cx="8143293" cy="1009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9"/>
                </a:lnSpc>
              </a:pPr>
              <a:r>
                <a:rPr lang="en-US" sz="2235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→ Càng sinh hoạt, tiêu dùng nhiều → lượng phát thải CO₂ càng lớn.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03315" y="6458184"/>
            <a:ext cx="9089718" cy="276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sz="2972" u="sng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Biểu đồ trên so sánh lượng CO₂ thải ra của:</a:t>
            </a:r>
          </a:p>
          <a:p>
            <a:pPr algn="l">
              <a:lnSpc>
                <a:spcPts val="3533"/>
              </a:lnSpc>
            </a:pPr>
            <a:r>
              <a:rPr lang="en-US" b="true" sz="2524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Người A (tiêu dùng ít – sống xanh) ➝ 1.5 tấn CO₂</a:t>
            </a:r>
          </a:p>
          <a:p>
            <a:pPr algn="l">
              <a:lnSpc>
                <a:spcPts val="3533"/>
              </a:lnSpc>
              <a:spcBef>
                <a:spcPct val="0"/>
              </a:spcBef>
            </a:pPr>
            <a:r>
              <a:rPr lang="en-US" b="true" sz="2524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Người B (tiêu dùng nhiều) ➝ 4.74 tấn CO₂</a:t>
            </a:r>
          </a:p>
          <a:p>
            <a:pPr algn="l">
              <a:lnSpc>
                <a:spcPts val="3533"/>
              </a:lnSpc>
              <a:spcBef>
                <a:spcPct val="0"/>
              </a:spcBef>
            </a:pPr>
            <a:r>
              <a:rPr lang="en-US" sz="2524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📌 Kết luận:</a:t>
            </a:r>
          </a:p>
          <a:p>
            <a:pPr algn="l">
              <a:lnSpc>
                <a:spcPts val="3533"/>
              </a:lnSpc>
              <a:spcBef>
                <a:spcPct val="0"/>
              </a:spcBef>
            </a:pPr>
            <a:r>
              <a:rPr lang="en-US" sz="2524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👉 Người tiêu dùng nhiều thải ra </a:t>
            </a:r>
            <a:r>
              <a:rPr lang="en-US" b="true" sz="2524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hơn gấp 3 lần CO₂</a:t>
            </a:r>
            <a:r>
              <a:rPr lang="en-US" sz="2524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 trong cùng khoảng thời gian.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56739" y="2324857"/>
          <a:ext cx="13137682" cy="7304225"/>
        </p:xfrm>
        <a:graphic>
          <a:graphicData uri="http://schemas.openxmlformats.org/drawingml/2006/table">
            <a:tbl>
              <a:tblPr/>
              <a:tblGrid>
                <a:gridCol w="6568841"/>
                <a:gridCol w="6568841"/>
              </a:tblGrid>
              <a:tr h="1434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Công việc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AI hỗ trợ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14675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 thập dữ liệu cá nhân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Đọc hóa đơn điện, nước, vé xe, hành vi từ thiết bị di động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4675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Ước tính phát thải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Sử dụng mô hình tính toán CO₂ dựa trên thói quen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4675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Phân tích hành vi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Tìm ra hoạt động nào gây phát thải nhiều nhất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4675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Đưa ra giải pháp tối ưu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Gợi ý hành vi xanh (ví dụ: thay đổi phương tiện, giảm rác thải)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019175"/>
            <a:ext cx="1520469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2. AI giúp phân tích dấu chân Carbon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06523"/>
            <a:ext cx="614466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002908" y="3970774"/>
          <a:ext cx="9496059" cy="6235447"/>
        </p:xfrm>
        <a:graphic>
          <a:graphicData uri="http://schemas.openxmlformats.org/drawingml/2006/table">
            <a:tbl>
              <a:tblPr/>
              <a:tblGrid>
                <a:gridCol w="4748029"/>
                <a:gridCol w="4748029"/>
              </a:tblGrid>
              <a:tr h="103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Hoạt động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CO₂/năm (kg)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3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Đi xe máy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~375 kg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Sử dụng điện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~720 kg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Ăn thịt đỏ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~200–450 kg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Rác thải nhựa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~50–90 kg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92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Tổng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~1.345 – 1.635 kg CO₂/năm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2415670" y="0"/>
            <a:ext cx="13456660" cy="3733248"/>
            <a:chOff x="0" y="0"/>
            <a:chExt cx="17942214" cy="49776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7942214" cy="82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0"/>
                </a:lnSpc>
              </a:pPr>
              <a:r>
                <a:rPr lang="en-US" b="true" sz="4050">
                  <a:solidFill>
                    <a:srgbClr val="3F284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 </a:t>
              </a:r>
              <a:r>
                <a:rPr lang="en-US" b="true" sz="4050">
                  <a:solidFill>
                    <a:srgbClr val="BA35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3. Mô hình AI phân tích cho 1 người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288827" y="1707202"/>
              <a:ext cx="15364560" cy="3273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i="true">
                  <a:solidFill>
                    <a:srgbClr val="3F284B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        Giả sử cung cấp :</a:t>
              </a:r>
            </a:p>
            <a:p>
              <a:pPr algn="ctr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Dùng điện: 150 kWh/tháng</a:t>
              </a:r>
            </a:p>
            <a:p>
              <a:pPr algn="ctr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Đi xe máy 10 km/ngày</a:t>
              </a:r>
            </a:p>
            <a:p>
              <a:pPr algn="ctr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Ăn thịt đỏ 3 bữa/tuần</a:t>
              </a:r>
            </a:p>
            <a:p>
              <a:pPr algn="ctr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3F284B"/>
                  </a:solidFill>
                  <a:latin typeface="Inter"/>
                  <a:ea typeface="Inter"/>
                  <a:cs typeface="Inter"/>
                  <a:sym typeface="Inter"/>
                </a:rPr>
                <a:t>Dùng túi nilon mỗi ngày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2175761"/>
          <a:ext cx="7543800" cy="4400550"/>
        </p:xfrm>
        <a:graphic>
          <a:graphicData uri="http://schemas.openxmlformats.org/presentationml/2006/ole">
            <p:oleObj imgW="9042400" imgH="5905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877546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61975"/>
            <a:ext cx="1021177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4. AI đề xuất giảm phát thải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21" y="0"/>
            <a:ext cx="18169759" cy="10287000"/>
          </a:xfrm>
          <a:custGeom>
            <a:avLst/>
            <a:gdLst/>
            <a:ahLst/>
            <a:cxnLst/>
            <a:rect r="r" b="b" t="t" l="l"/>
            <a:pathLst>
              <a:path h="10287000" w="18169759">
                <a:moveTo>
                  <a:pt x="0" y="0"/>
                </a:moveTo>
                <a:lnTo>
                  <a:pt x="18169758" y="0"/>
                </a:lnTo>
                <a:lnTo>
                  <a:pt x="1816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4297" y="790575"/>
            <a:ext cx="5224207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b="true" sz="6000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5. AI</a:t>
            </a:r>
            <a:r>
              <a:rPr lang="en-US" b="true" sz="6000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 có thể phát triển thành ứng dụng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15819" y="1979424"/>
            <a:ext cx="8772181" cy="272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b="true" sz="2606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I. </a:t>
            </a:r>
            <a:r>
              <a:rPr lang="en-US" b="true" sz="2606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Tính năng: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b="true" sz="260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Nhập thông tin hoặc quét hóa đơn → tính CO₂ tự động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b="true" sz="260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Theo dõi theo ngày, tháng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b="true" sz="260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Khuyến nghị xanh phù hợp cách sống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b="true" sz="260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Xếp hạng xanh giữa bạn bè, trường học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639748" y="6987304"/>
            <a:ext cx="9896921" cy="189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 i="true" u="sng">
                <a:solidFill>
                  <a:srgbClr val="000000"/>
                </a:solidFill>
                <a:latin typeface="Inter Bold Italics"/>
                <a:ea typeface="Inter Bold Italics"/>
                <a:cs typeface="Inter Bold Italics"/>
                <a:sym typeface="Inter Bold Italics"/>
              </a:rPr>
              <a:t>II. Gamification (điểm xanh):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Trồng cây khi đủ điểm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Đấu nhóm “cuộc sống xanh”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Đổi điểm lấy voucher xanh (cà phê, xe bus, dùng đồ tái chế)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329904" y="-42315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4838" y="2324097"/>
            <a:ext cx="8334816" cy="471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Thank</a:t>
            </a:r>
          </a:p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99733" y="7396858"/>
            <a:ext cx="6470368" cy="1235252"/>
          </a:xfrm>
          <a:custGeom>
            <a:avLst/>
            <a:gdLst/>
            <a:ahLst/>
            <a:cxnLst/>
            <a:rect r="r" b="b" t="t" l="l"/>
            <a:pathLst>
              <a:path h="1235252" w="6470368">
                <a:moveTo>
                  <a:pt x="0" y="0"/>
                </a:moveTo>
                <a:lnTo>
                  <a:pt x="6470368" y="0"/>
                </a:lnTo>
                <a:lnTo>
                  <a:pt x="6470368" y="1235252"/>
                </a:lnTo>
                <a:lnTo>
                  <a:pt x="0" y="123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322" y="7667016"/>
            <a:ext cx="6019711" cy="50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b="true" sz="2918" spc="102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Team1cute@gmail.com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3043" y="1028700"/>
            <a:ext cx="4479204" cy="4473417"/>
          </a:xfrm>
          <a:custGeom>
            <a:avLst/>
            <a:gdLst/>
            <a:ahLst/>
            <a:cxnLst/>
            <a:rect r="r" b="b" t="t" l="l"/>
            <a:pathLst>
              <a:path h="4473417" w="4479204">
                <a:moveTo>
                  <a:pt x="0" y="0"/>
                </a:moveTo>
                <a:lnTo>
                  <a:pt x="4479204" y="0"/>
                </a:lnTo>
                <a:lnTo>
                  <a:pt x="4479204" y="4473417"/>
                </a:lnTo>
                <a:lnTo>
                  <a:pt x="0" y="4473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9646" y="3809174"/>
            <a:ext cx="6083531" cy="2668651"/>
            <a:chOff x="0" y="0"/>
            <a:chExt cx="8111374" cy="35582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11137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gradFill>
                    <a:gsLst>
                      <a:gs pos="0">
                        <a:srgbClr val="FFF7AD">
                          <a:alpha val="100000"/>
                        </a:srgbClr>
                      </a:gs>
                      <a:gs pos="100000">
                        <a:srgbClr val="FFA9F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Thành viên Team 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27646"/>
              <a:ext cx="66398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46659" y="5959539"/>
            <a:ext cx="6571972" cy="3298761"/>
            <a:chOff x="0" y="0"/>
            <a:chExt cx="8762630" cy="43983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762630" cy="104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7"/>
                </a:lnSpc>
              </a:pPr>
              <a:r>
                <a:rPr lang="en-US" b="true" sz="5081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Nguyễn Quang Minh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86108"/>
              <a:ext cx="7599493" cy="1912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95936" indent="-447968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PH65361</a:t>
              </a:r>
            </a:p>
            <a:p>
              <a:pPr algn="l" marL="895938" indent="-447969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Leader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6804" y="825568"/>
            <a:ext cx="3781537" cy="4928230"/>
          </a:xfrm>
          <a:custGeom>
            <a:avLst/>
            <a:gdLst/>
            <a:ahLst/>
            <a:cxnLst/>
            <a:rect r="r" b="b" t="t" l="l"/>
            <a:pathLst>
              <a:path h="4928230" w="3781537">
                <a:moveTo>
                  <a:pt x="0" y="0"/>
                </a:moveTo>
                <a:lnTo>
                  <a:pt x="3781537" y="0"/>
                </a:lnTo>
                <a:lnTo>
                  <a:pt x="3781537" y="4928229"/>
                </a:lnTo>
                <a:lnTo>
                  <a:pt x="0" y="4928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043" r="0" b="-338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9646" y="3809174"/>
            <a:ext cx="6083531" cy="2668651"/>
            <a:chOff x="0" y="0"/>
            <a:chExt cx="8111374" cy="35582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11137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gradFill>
                    <a:gsLst>
                      <a:gs pos="0">
                        <a:srgbClr val="FFF7AD">
                          <a:alpha val="100000"/>
                        </a:srgbClr>
                      </a:gs>
                      <a:gs pos="100000">
                        <a:srgbClr val="FFA9F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Thành viên Team 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27646"/>
              <a:ext cx="66398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81586" y="5959539"/>
            <a:ext cx="6571972" cy="3298761"/>
            <a:chOff x="0" y="0"/>
            <a:chExt cx="8762630" cy="43983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762630" cy="104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7"/>
                </a:lnSpc>
              </a:pPr>
              <a:r>
                <a:rPr lang="en-US" b="true" sz="5081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Đỗ Huyền Châm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86108"/>
              <a:ext cx="7599493" cy="1912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95936" indent="-447968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PH65381</a:t>
              </a:r>
            </a:p>
            <a:p>
              <a:pPr algn="l" marL="895938" indent="-447969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Secretary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5067" y="1028700"/>
            <a:ext cx="4585012" cy="4585012"/>
          </a:xfrm>
          <a:custGeom>
            <a:avLst/>
            <a:gdLst/>
            <a:ahLst/>
            <a:cxnLst/>
            <a:rect r="r" b="b" t="t" l="l"/>
            <a:pathLst>
              <a:path h="4585012" w="4585012">
                <a:moveTo>
                  <a:pt x="0" y="0"/>
                </a:moveTo>
                <a:lnTo>
                  <a:pt x="4585011" y="0"/>
                </a:lnTo>
                <a:lnTo>
                  <a:pt x="4585011" y="4585012"/>
                </a:lnTo>
                <a:lnTo>
                  <a:pt x="0" y="4585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9646" y="3809174"/>
            <a:ext cx="6083531" cy="2668651"/>
            <a:chOff x="0" y="0"/>
            <a:chExt cx="8111374" cy="35582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11137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gradFill>
                    <a:gsLst>
                      <a:gs pos="0">
                        <a:srgbClr val="FFF7AD">
                          <a:alpha val="100000"/>
                        </a:srgbClr>
                      </a:gs>
                      <a:gs pos="100000">
                        <a:srgbClr val="FFA9F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Thành viên Team 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27646"/>
              <a:ext cx="66398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81586" y="5959539"/>
            <a:ext cx="6571972" cy="3298761"/>
            <a:chOff x="0" y="0"/>
            <a:chExt cx="8762630" cy="43983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762630" cy="104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7"/>
                </a:lnSpc>
              </a:pPr>
              <a:r>
                <a:rPr lang="en-US" b="true" sz="5081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Vũ Tuấn Anh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86108"/>
              <a:ext cx="7599493" cy="1912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95936" indent="-447968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PH64834</a:t>
              </a:r>
            </a:p>
            <a:p>
              <a:pPr algn="l" marL="895938" indent="-447969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Member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6478" y="1028700"/>
            <a:ext cx="4542190" cy="4560072"/>
          </a:xfrm>
          <a:custGeom>
            <a:avLst/>
            <a:gdLst/>
            <a:ahLst/>
            <a:cxnLst/>
            <a:rect r="r" b="b" t="t" l="l"/>
            <a:pathLst>
              <a:path h="4560072" w="4542190">
                <a:moveTo>
                  <a:pt x="0" y="0"/>
                </a:moveTo>
                <a:lnTo>
                  <a:pt x="4542189" y="0"/>
                </a:lnTo>
                <a:lnTo>
                  <a:pt x="4542189" y="4560072"/>
                </a:lnTo>
                <a:lnTo>
                  <a:pt x="0" y="4560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81586" y="5959539"/>
            <a:ext cx="6571972" cy="3298761"/>
            <a:chOff x="0" y="0"/>
            <a:chExt cx="8762630" cy="43983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762630" cy="104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7"/>
                </a:lnSpc>
              </a:pPr>
              <a:r>
                <a:rPr lang="en-US" b="true" sz="5081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Nguyễn Tấn Dũng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86108"/>
              <a:ext cx="7599493" cy="1912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95936" indent="-447968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PH65007</a:t>
              </a:r>
            </a:p>
            <a:p>
              <a:pPr algn="l" marL="895938" indent="-447969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Member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89646" y="3809174"/>
            <a:ext cx="6083531" cy="2668651"/>
            <a:chOff x="0" y="0"/>
            <a:chExt cx="8111374" cy="355820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11137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gradFill>
                    <a:gsLst>
                      <a:gs pos="0">
                        <a:srgbClr val="FFF7AD">
                          <a:alpha val="100000"/>
                        </a:srgbClr>
                      </a:gs>
                      <a:gs pos="100000">
                        <a:srgbClr val="FFA9F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Thành viên Team 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27646"/>
              <a:ext cx="66398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1932" y="1028700"/>
            <a:ext cx="4571280" cy="4451043"/>
          </a:xfrm>
          <a:custGeom>
            <a:avLst/>
            <a:gdLst/>
            <a:ahLst/>
            <a:cxnLst/>
            <a:rect r="r" b="b" t="t" l="l"/>
            <a:pathLst>
              <a:path h="4451043" w="4571280">
                <a:moveTo>
                  <a:pt x="0" y="0"/>
                </a:moveTo>
                <a:lnTo>
                  <a:pt x="4571280" y="0"/>
                </a:lnTo>
                <a:lnTo>
                  <a:pt x="4571280" y="4451043"/>
                </a:lnTo>
                <a:lnTo>
                  <a:pt x="0" y="445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3" t="-7088" r="-19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9646" y="3809174"/>
            <a:ext cx="6083531" cy="2668651"/>
            <a:chOff x="0" y="0"/>
            <a:chExt cx="8111374" cy="355820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111374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gradFill>
                    <a:gsLst>
                      <a:gs pos="0">
                        <a:srgbClr val="FFF7AD">
                          <a:alpha val="100000"/>
                        </a:srgbClr>
                      </a:gs>
                      <a:gs pos="100000">
                        <a:srgbClr val="FFA9F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Thành viên Team 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927646"/>
              <a:ext cx="663988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481586" y="5959539"/>
            <a:ext cx="6571972" cy="3298761"/>
            <a:chOff x="0" y="0"/>
            <a:chExt cx="8762630" cy="43983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762630" cy="104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97"/>
                </a:lnSpc>
              </a:pPr>
              <a:r>
                <a:rPr lang="en-US" b="true" sz="5081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 Bold"/>
                  <a:ea typeface="Inter Bold"/>
                  <a:cs typeface="Inter Bold"/>
                  <a:sym typeface="Inter Bold"/>
                </a:rPr>
                <a:t>Vũ Văn Thanh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86108"/>
              <a:ext cx="7599493" cy="1912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95936" indent="-447968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PH65360</a:t>
              </a:r>
            </a:p>
            <a:p>
              <a:pPr algn="l" marL="895938" indent="-447969" lvl="1">
                <a:lnSpc>
                  <a:spcPts val="5809"/>
                </a:lnSpc>
                <a:buFont typeface="Arial"/>
                <a:buChar char="•"/>
              </a:pPr>
              <a:r>
                <a:rPr lang="en-US" sz="4149">
                  <a:gradFill>
                    <a:gsLst>
                      <a:gs pos="0">
                        <a:srgbClr val="FF66C4">
                          <a:alpha val="100000"/>
                        </a:srgbClr>
                      </a:gs>
                      <a:gs pos="100000">
                        <a:srgbClr val="FFDE59">
                          <a:alpha val="100000"/>
                        </a:srgbClr>
                      </a:gs>
                    </a:gsLst>
                    <a:lin ang="0"/>
                  </a:gradFill>
                  <a:latin typeface="Inter"/>
                  <a:ea typeface="Inter"/>
                  <a:cs typeface="Inter"/>
                  <a:sym typeface="Inter"/>
                </a:rPr>
                <a:t>Member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94300" y="1235005"/>
            <a:ext cx="10539762" cy="7816990"/>
            <a:chOff x="0" y="0"/>
            <a:chExt cx="13716000" cy="10172700"/>
          </a:xfrm>
        </p:grpSpPr>
        <p:sp>
          <p:nvSpPr>
            <p:cNvPr name="Freeform 4" id="4">
              <a:hlinkClick r:id="rId5" tooltip="https://pin.it/1uupCC6KI"/>
            </p:cNvPr>
            <p:cNvSpPr/>
            <p:nvPr/>
          </p:nvSpPr>
          <p:spPr>
            <a:xfrm flipH="false" flipV="false" rot="0">
              <a:off x="0" y="0"/>
              <a:ext cx="13716000" cy="10172700"/>
            </a:xfrm>
            <a:custGeom>
              <a:avLst/>
              <a:gdLst/>
              <a:ahLst/>
              <a:cxnLst/>
              <a:rect r="r" b="b" t="t" l="l"/>
              <a:pathLst>
                <a:path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6"/>
              <a:stretch>
                <a:fillRect l="0" t="-393" r="0" b="-393"/>
              </a:stretch>
            </a:blipFill>
          </p:spPr>
        </p:sp>
        <p:sp>
          <p:nvSpPr>
            <p:cNvPr name="Freeform 5" id="5">
              <a:hlinkClick r:id="rId7" tooltip="https://pin.it/1uupCC6KI"/>
            </p:cNvPr>
            <p:cNvSpPr/>
            <p:nvPr/>
          </p:nvSpPr>
          <p:spPr>
            <a:xfrm flipH="false" flipV="false" rot="0">
              <a:off x="393700" y="615950"/>
              <a:ext cx="12941300" cy="9107742"/>
            </a:xfrm>
            <a:custGeom>
              <a:avLst/>
              <a:gdLst/>
              <a:ahLst/>
              <a:cxnLst/>
              <a:rect r="r" b="b" t="t" l="l"/>
              <a:pathLst>
                <a:path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8"/>
              <a:stretch>
                <a:fillRect l="-12836" t="0" r="-1283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185795"/>
            <a:ext cx="7286808" cy="3732530"/>
            <a:chOff x="0" y="0"/>
            <a:chExt cx="9715745" cy="49767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971574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b="true" sz="6000" u="sng">
                  <a:solidFill>
                    <a:srgbClr val="FEFFFD"/>
                  </a:solidFill>
                  <a:latin typeface="Inter Bold"/>
                  <a:ea typeface="Inter Bold"/>
                  <a:cs typeface="Inter Bold"/>
                  <a:sym typeface="Inter Bold"/>
                  <a:hlinkClick r:id="rId9" tooltip="https://pin.it/1uupCC6KI"/>
                </a:rPr>
                <a:t>Net Zero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71725"/>
              <a:ext cx="8973283" cy="2613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u="sng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  <a:hlinkClick r:id="rId10" tooltip="https://pin.it/1uupCC6KI"/>
                </a:rPr>
                <a:t>“</a:t>
              </a:r>
              <a:r>
                <a:rPr lang="en-US" sz="2800" u="sng">
                  <a:solidFill>
                    <a:srgbClr val="FEFFFD"/>
                  </a:solidFill>
                  <a:latin typeface="Inter"/>
                  <a:ea typeface="Inter"/>
                  <a:cs typeface="Inter"/>
                  <a:sym typeface="Inter"/>
                  <a:hlinkClick r:id="rId11" tooltip="https://pin.it/1uupCC6KI"/>
                </a:rPr>
                <a:t>là trạng thái mà lượng khí thải gây hiệu ứng nhà kính con người tạo ra được cân bằng bằng lượng khí thải được loại bỏ khỏi môi trường.”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60325" y="4673136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660325" y="6209518"/>
            <a:ext cx="162052" cy="16205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60325" y="7764316"/>
            <a:ext cx="162052" cy="16205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899325" y="4673136"/>
            <a:ext cx="162052" cy="16205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99325" y="6209518"/>
            <a:ext cx="162052" cy="16205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899325" y="7764316"/>
            <a:ext cx="162052" cy="16205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356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502930" y="4447711"/>
            <a:ext cx="48857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Sử</a:t>
            </a: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 dụng năng lượng tái tạo (mặt trời, gió, thủy điện).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02930" y="5984093"/>
            <a:ext cx="48857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Tiết kiệm điện, tối ưu công nghệ.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02930" y="7538891"/>
            <a:ext cx="48857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Giảm</a:t>
            </a: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 dùng xăng dầu, thay bằng xe điện.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60325" y="1975314"/>
            <a:ext cx="572834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Giảm</a:t>
            </a:r>
            <a:r>
              <a:rPr lang="en-US" b="true" sz="6000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 phát thải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1930" y="4447711"/>
            <a:ext cx="48857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Trồ</a:t>
            </a: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ng rừng, bảo vệ rừng, trồng cây hấp thụ carbon.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1930" y="5984093"/>
            <a:ext cx="48857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Carbon</a:t>
            </a: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 capture (công nghệ thu giữ CO₂).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1930" y="7538891"/>
            <a:ext cx="488574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Mua/bá</a:t>
            </a:r>
            <a:r>
              <a:rPr lang="en-US" b="true" sz="2200">
                <a:solidFill>
                  <a:srgbClr val="1800AD"/>
                </a:solidFill>
                <a:latin typeface="Inter Bold"/>
                <a:ea typeface="Inter Bold"/>
                <a:cs typeface="Inter Bold"/>
                <a:sym typeface="Inter Bold"/>
              </a:rPr>
              <a:t>n tín chỉ carbon (Carbon Credit).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99325" y="1975314"/>
            <a:ext cx="669533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Bù đắp lượng phát</a:t>
            </a:r>
            <a:r>
              <a:rPr lang="en-US" b="true" sz="6000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 thải còn lại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4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822008" y="1441310"/>
            <a:ext cx="10539762" cy="7816990"/>
            <a:chOff x="0" y="0"/>
            <a:chExt cx="13716000" cy="10172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0172700"/>
            </a:xfrm>
            <a:custGeom>
              <a:avLst/>
              <a:gdLst/>
              <a:ahLst/>
              <a:cxnLst/>
              <a:rect r="r" b="b" t="t" l="l"/>
              <a:pathLst>
                <a:path h="101727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l="0" t="-393" r="0" b="-39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3700" y="615950"/>
              <a:ext cx="12941300" cy="9107742"/>
            </a:xfrm>
            <a:custGeom>
              <a:avLst/>
              <a:gdLst/>
              <a:ahLst/>
              <a:cxnLst/>
              <a:rect r="r" b="b" t="t" l="l"/>
              <a:pathLst>
                <a:path h="9107742" w="12941300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0" t="-21045" r="0" b="-2104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758620" y="4467225"/>
            <a:ext cx="65006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Ví Dụ về Net Zero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7754" y="5740207"/>
            <a:ext cx="8755413" cy="160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1"/>
              </a:lnSpc>
              <a:spcBef>
                <a:spcPct val="0"/>
              </a:spcBef>
            </a:pPr>
            <a:r>
              <a:rPr lang="en-US" sz="3065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Nếu một nhà máy thải </a:t>
            </a:r>
            <a:r>
              <a:rPr lang="en-US" b="true" sz="3065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100 tấn CO₂</a:t>
            </a:r>
            <a:r>
              <a:rPr lang="en-US" sz="3065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nhưng đầu tư </a:t>
            </a:r>
            <a:r>
              <a:rPr lang="en-US" sz="3065" u="sng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công nghệ + trồng rừng hấp thụ </a:t>
            </a:r>
            <a:r>
              <a:rPr lang="en-US" b="true" sz="3065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100 tấn CO₂</a:t>
            </a:r>
            <a:r>
              <a:rPr lang="en-US" sz="3065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, thì </a:t>
            </a:r>
            <a:r>
              <a:rPr lang="en-US" b="true" sz="3065">
                <a:solidFill>
                  <a:srgbClr val="3F284B"/>
                </a:solidFill>
                <a:latin typeface="Inter Bold"/>
                <a:ea typeface="Inter Bold"/>
                <a:cs typeface="Inter Bold"/>
                <a:sym typeface="Inter Bold"/>
              </a:rPr>
              <a:t>phát thải ròng = 0</a:t>
            </a:r>
            <a:r>
              <a:rPr lang="en-US" sz="3065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→ đạt </a:t>
            </a:r>
            <a:r>
              <a:rPr lang="en-US" b="true" sz="3065">
                <a:solidFill>
                  <a:srgbClr val="BA356D"/>
                </a:solidFill>
                <a:latin typeface="Inter Bold"/>
                <a:ea typeface="Inter Bold"/>
                <a:cs typeface="Inter Bold"/>
                <a:sym typeface="Inter Bold"/>
              </a:rPr>
              <a:t>Net Zero</a:t>
            </a:r>
            <a:r>
              <a:rPr lang="en-US" sz="3065">
                <a:solidFill>
                  <a:srgbClr val="3F284B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DAG5tQFJ8-w</dc:identifier>
  <dcterms:modified xsi:type="dcterms:W3CDTF">2011-08-01T06:04:30Z</dcterms:modified>
  <cp:revision>1</cp:revision>
  <dc:title>Tím Hồng Màu chuyển tiếp Đơn giản Công nghệ 5G Công nghệ Bản thuyết trình</dc:title>
</cp:coreProperties>
</file>